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4114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pos="12960" userDrawn="1">
          <p15:clr>
            <a:srgbClr val="A4A3A4"/>
          </p15:clr>
        </p15:guide>
        <p15:guide id="2" orient="horz" pos="26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69489" autoAdjust="0"/>
  </p:normalViewPr>
  <p:slideViewPr>
    <p:cSldViewPr snapToGrid="0" snapToObjects="1">
      <p:cViewPr>
        <p:scale>
          <a:sx n="25" d="100"/>
          <a:sy n="25" d="100"/>
        </p:scale>
        <p:origin x="-72" y="66"/>
      </p:cViewPr>
      <p:guideLst>
        <p:guide orient="horz" pos="2619"/>
        <p:guide pos="12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-1714500" y="685800"/>
            <a:ext cx="10287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89323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中国权威口径</a:t>
            </a:r>
            <a:endParaRPr lang="en-US" altLang="zh-CN" dirty="0"/>
          </a:p>
          <a:p>
            <a:r>
              <a:rPr lang="zh-CN" altLang="en-US" dirty="0"/>
              <a:t>统计局、赛迪</a:t>
            </a:r>
          </a:p>
        </p:txBody>
      </p:sp>
    </p:spTree>
    <p:extLst>
      <p:ext uri="{BB962C8B-B14F-4D97-AF65-F5344CB8AC3E}">
        <p14:creationId xmlns:p14="http://schemas.microsoft.com/office/powerpoint/2010/main" val="154788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中国权威口径</a:t>
            </a:r>
            <a:endParaRPr lang="en-US" altLang="zh-CN" dirty="0"/>
          </a:p>
          <a:p>
            <a:r>
              <a:rPr lang="zh-CN" altLang="en-US" dirty="0"/>
              <a:t>统计局、赛迪</a:t>
            </a:r>
          </a:p>
        </p:txBody>
      </p:sp>
    </p:spTree>
    <p:extLst>
      <p:ext uri="{BB962C8B-B14F-4D97-AF65-F5344CB8AC3E}">
        <p14:creationId xmlns:p14="http://schemas.microsoft.com/office/powerpoint/2010/main" val="3234565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中国权威口径</a:t>
            </a:r>
            <a:endParaRPr lang="en-US" altLang="zh-CN" dirty="0"/>
          </a:p>
          <a:p>
            <a:r>
              <a:rPr lang="zh-CN" altLang="en-US" dirty="0"/>
              <a:t>统计局、赛迪</a:t>
            </a:r>
          </a:p>
        </p:txBody>
      </p:sp>
    </p:spTree>
    <p:extLst>
      <p:ext uri="{BB962C8B-B14F-4D97-AF65-F5344CB8AC3E}">
        <p14:creationId xmlns:p14="http://schemas.microsoft.com/office/powerpoint/2010/main" val="394219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647715" y="2298700"/>
            <a:ext cx="17852571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647715" y="7073900"/>
            <a:ext cx="17852571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0123715" y="0"/>
            <a:ext cx="2090057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647715" y="4533900"/>
            <a:ext cx="17852571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21408840" y="1104900"/>
            <a:ext cx="8164287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1538857" y="1104900"/>
            <a:ext cx="87630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1538857" y="6845300"/>
            <a:ext cx="87630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21412200" y="3238500"/>
            <a:ext cx="8164286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11571514" y="3238500"/>
            <a:ext cx="8577943" cy="9207500"/>
          </a:xfrm>
          <a:prstGeom prst="rect">
            <a:avLst/>
          </a:prstGeom>
        </p:spPr>
        <p:txBody>
          <a:bodyPr/>
          <a:lstStyle>
            <a:lvl1pPr marL="546382" indent="-546382">
              <a:spcBef>
                <a:spcPts val="4500"/>
              </a:spcBef>
              <a:defRPr sz="4400"/>
            </a:lvl1pPr>
            <a:lvl2pPr marL="1105182" indent="-546382">
              <a:spcBef>
                <a:spcPts val="4500"/>
              </a:spcBef>
              <a:defRPr sz="4400"/>
            </a:lvl2pPr>
            <a:lvl3pPr marL="1663982" indent="-546382">
              <a:spcBef>
                <a:spcPts val="4500"/>
              </a:spcBef>
              <a:defRPr sz="4400"/>
            </a:lvl3pPr>
            <a:lvl4pPr marL="2222782" indent="-546382">
              <a:spcBef>
                <a:spcPts val="4500"/>
              </a:spcBef>
              <a:defRPr sz="4400"/>
            </a:lvl4pPr>
            <a:lvl5pPr marL="2781582" indent="-546382">
              <a:spcBef>
                <a:spcPts val="4500"/>
              </a:spcBef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11571515" y="1778000"/>
            <a:ext cx="18004971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23632886" y="7048500"/>
            <a:ext cx="6346371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23632886" y="1130300"/>
            <a:ext cx="6346371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1157857" y="1130300"/>
            <a:ext cx="12148457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170228" y="8953500"/>
            <a:ext cx="16818429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170228" y="6038295"/>
            <a:ext cx="16818429" cy="90281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71515" y="952500"/>
            <a:ext cx="18004971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71515" y="3238500"/>
            <a:ext cx="18004971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0311275" y="13081000"/>
            <a:ext cx="51456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0" cy="13716000"/>
          </a:xfrm>
          <a:prstGeom prst="rect">
            <a:avLst/>
          </a:prstGeom>
        </p:spPr>
      </p:pic>
      <p:sp>
        <p:nvSpPr>
          <p:cNvPr id="121" name="Shape 121"/>
          <p:cNvSpPr/>
          <p:nvPr/>
        </p:nvSpPr>
        <p:spPr>
          <a:xfrm>
            <a:off x="4924598" y="4219906"/>
            <a:ext cx="30941530" cy="2178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1500" dirty="0"/>
              <a:t>春天还是秋天？安全创业走向何方</a:t>
            </a:r>
          </a:p>
        </p:txBody>
      </p:sp>
      <p:sp>
        <p:nvSpPr>
          <p:cNvPr id="122" name="Shape 122"/>
          <p:cNvSpPr/>
          <p:nvPr/>
        </p:nvSpPr>
        <p:spPr>
          <a:xfrm>
            <a:off x="13812252" y="6566217"/>
            <a:ext cx="12945979" cy="2641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5500" dirty="0"/>
              <a:t>NUKE</a:t>
            </a:r>
            <a:endParaRPr lang="zh-CN" altLang="en-US" sz="5500" dirty="0"/>
          </a:p>
          <a:p>
            <a:pPr>
              <a:lnSpc>
                <a:spcPct val="150000"/>
              </a:lnSpc>
              <a:defRPr sz="5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5500" dirty="0"/>
              <a:t>君源创投管理合伙人、</a:t>
            </a:r>
            <a:r>
              <a:rPr lang="en-US" sz="5500" dirty="0"/>
              <a:t>Sec-UN</a:t>
            </a:r>
            <a:r>
              <a:rPr lang="zh-CN" altLang="en-US" sz="5500" dirty="0"/>
              <a:t>创始人</a:t>
            </a:r>
            <a:endParaRPr sz="55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1"/>
          <p:cNvSpPr/>
          <p:nvPr/>
        </p:nvSpPr>
        <p:spPr>
          <a:xfrm>
            <a:off x="5103235" y="5355024"/>
            <a:ext cx="30941530" cy="150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7000" dirty="0"/>
              <a:t>春天还是秋天？</a:t>
            </a:r>
          </a:p>
        </p:txBody>
      </p:sp>
      <p:sp>
        <p:nvSpPr>
          <p:cNvPr id="11" name="Shape 121"/>
          <p:cNvSpPr/>
          <p:nvPr/>
        </p:nvSpPr>
        <p:spPr>
          <a:xfrm>
            <a:off x="5369935" y="7686828"/>
            <a:ext cx="30941530" cy="136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7000" dirty="0"/>
              <a:t>不是所有人的春天，也不是所有人的秋天</a:t>
            </a:r>
            <a:endParaRPr lang="en-US" altLang="zh-CN" sz="7000" dirty="0"/>
          </a:p>
        </p:txBody>
      </p:sp>
    </p:spTree>
    <p:extLst>
      <p:ext uri="{BB962C8B-B14F-4D97-AF65-F5344CB8AC3E}">
        <p14:creationId xmlns:p14="http://schemas.microsoft.com/office/powerpoint/2010/main" val="315311237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6586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261656" y="450010"/>
            <a:ext cx="1733006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当前整个</a:t>
            </a:r>
            <a:r>
              <a:rPr lang="en-US" altLang="zh-CN" dirty="0"/>
              <a:t>IT</a:t>
            </a:r>
            <a:r>
              <a:rPr lang="zh-CN" altLang="en-US" dirty="0"/>
              <a:t>业正处于变革期，信息安全市场更成为变革的焦点</a:t>
            </a:r>
            <a:endParaRPr dirty="0"/>
          </a:p>
        </p:txBody>
      </p:sp>
      <p:sp>
        <p:nvSpPr>
          <p:cNvPr id="5" name="Shape 131"/>
          <p:cNvSpPr/>
          <p:nvPr/>
        </p:nvSpPr>
        <p:spPr>
          <a:xfrm>
            <a:off x="7431398" y="2512248"/>
            <a:ext cx="471924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6000" dirty="0"/>
              <a:t>信息技术变革</a:t>
            </a:r>
            <a:endParaRPr sz="6000" dirty="0"/>
          </a:p>
        </p:txBody>
      </p:sp>
      <p:sp>
        <p:nvSpPr>
          <p:cNvPr id="7" name="Shape 131"/>
          <p:cNvSpPr/>
          <p:nvPr/>
        </p:nvSpPr>
        <p:spPr>
          <a:xfrm>
            <a:off x="29411410" y="2505498"/>
            <a:ext cx="471924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6000" dirty="0"/>
              <a:t>信息安全变革</a:t>
            </a:r>
            <a:endParaRPr sz="6000" dirty="0"/>
          </a:p>
        </p:txBody>
      </p:sp>
      <p:sp>
        <p:nvSpPr>
          <p:cNvPr id="3" name="文本框 2"/>
          <p:cNvSpPr txBox="1"/>
          <p:nvPr/>
        </p:nvSpPr>
        <p:spPr>
          <a:xfrm>
            <a:off x="5265713" y="5487646"/>
            <a:ext cx="2641749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zh-CN" altLang="en-US" sz="6600" dirty="0"/>
              <a:t>云计算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926688" y="6306895"/>
            <a:ext cx="2641749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zh-CN" altLang="en-US" sz="6600" dirty="0"/>
              <a:t>大数据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76054" y="8410452"/>
            <a:ext cx="2641749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zh-CN" altLang="en-US" sz="6600" dirty="0"/>
              <a:t>物联网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128711" y="7896003"/>
            <a:ext cx="3488134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zh-CN" altLang="en-US" sz="6600" dirty="0"/>
              <a:t>移动作业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926688" y="10151960"/>
            <a:ext cx="3488134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zh-CN" altLang="en-US" sz="6600" dirty="0"/>
              <a:t>社交网络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752752" y="10996001"/>
            <a:ext cx="3488134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zh-CN" altLang="en-US" sz="6600" dirty="0"/>
              <a:t>智慧自动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587663" y="5640046"/>
            <a:ext cx="2739533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en-US" altLang="zh-CN" sz="6600" dirty="0"/>
              <a:t>VR/AR</a:t>
            </a:r>
            <a:endParaRPr lang="zh-CN" altLang="en-US" sz="6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4132968" y="11789526"/>
            <a:ext cx="2641749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zh-CN" altLang="en-US" sz="6600" dirty="0"/>
              <a:t>区块链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1712363" y="6124219"/>
            <a:ext cx="17876689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zh-CN" altLang="en-US" sz="6600" dirty="0"/>
              <a:t>信息技术变革势必引会起信息安全防护技术变革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1712363" y="7878298"/>
            <a:ext cx="17876689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zh-CN" altLang="en-US" sz="6600" dirty="0"/>
              <a:t>信息安全防护技术变革将引发信息安全市场变革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1712362" y="9632377"/>
            <a:ext cx="17876689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zh-CN" altLang="en-US" sz="6600" dirty="0"/>
              <a:t>信息安全市场变革将产生大量的创业和投资机会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261656" y="450010"/>
            <a:ext cx="907940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信息安全成为新的资产市场宠儿</a:t>
            </a:r>
            <a:endParaRPr dirty="0"/>
          </a:p>
        </p:txBody>
      </p:sp>
      <p:sp>
        <p:nvSpPr>
          <p:cNvPr id="9" name="Shape 131"/>
          <p:cNvSpPr/>
          <p:nvPr/>
        </p:nvSpPr>
        <p:spPr>
          <a:xfrm>
            <a:off x="8669475" y="2512248"/>
            <a:ext cx="3949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6000" dirty="0"/>
              <a:t>增长性良好</a:t>
            </a:r>
            <a:endParaRPr sz="6000" dirty="0"/>
          </a:p>
        </p:txBody>
      </p:sp>
      <p:sp>
        <p:nvSpPr>
          <p:cNvPr id="10" name="Shape 131"/>
          <p:cNvSpPr/>
          <p:nvPr/>
        </p:nvSpPr>
        <p:spPr>
          <a:xfrm>
            <a:off x="29411410" y="2505498"/>
            <a:ext cx="3949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6000" dirty="0"/>
              <a:t>增长空间大</a:t>
            </a:r>
            <a:endParaRPr sz="6000" dirty="0"/>
          </a:p>
        </p:txBody>
      </p:sp>
      <p:sp>
        <p:nvSpPr>
          <p:cNvPr id="11" name="Shape 131"/>
          <p:cNvSpPr/>
          <p:nvPr/>
        </p:nvSpPr>
        <p:spPr>
          <a:xfrm>
            <a:off x="5395342" y="8766686"/>
            <a:ext cx="924451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2015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年我国</a:t>
            </a:r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GDP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增速为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6.9%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3" name="Shape 131"/>
          <p:cNvSpPr/>
          <p:nvPr/>
        </p:nvSpPr>
        <p:spPr>
          <a:xfrm>
            <a:off x="5395342" y="10125893"/>
            <a:ext cx="949779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2015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年我国</a:t>
            </a:r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IT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市场增速为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12%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" name="Shape 131"/>
          <p:cNvSpPr/>
          <p:nvPr/>
        </p:nvSpPr>
        <p:spPr>
          <a:xfrm>
            <a:off x="5395342" y="11485102"/>
            <a:ext cx="88966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2015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年信息安全增速为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26%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" name="Shape 131"/>
          <p:cNvSpPr/>
          <p:nvPr/>
        </p:nvSpPr>
        <p:spPr>
          <a:xfrm>
            <a:off x="5395342" y="6048272"/>
            <a:ext cx="976549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2015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年全球</a:t>
            </a:r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IT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市场增速为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0.6%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" name="Shape 131"/>
          <p:cNvSpPr/>
          <p:nvPr/>
        </p:nvSpPr>
        <p:spPr>
          <a:xfrm>
            <a:off x="5395342" y="7407479"/>
            <a:ext cx="1097576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2015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年全球信息市场增速为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11.9%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Shape 131"/>
          <p:cNvSpPr/>
          <p:nvPr/>
        </p:nvSpPr>
        <p:spPr>
          <a:xfrm>
            <a:off x="5395342" y="4689065"/>
            <a:ext cx="924451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2015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年全球</a:t>
            </a:r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GDP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增速为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3.0%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8" name="Shape 131"/>
          <p:cNvSpPr/>
          <p:nvPr/>
        </p:nvSpPr>
        <p:spPr>
          <a:xfrm>
            <a:off x="23792121" y="6048272"/>
            <a:ext cx="132969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2015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年我国信息安全支出占整个</a:t>
            </a:r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IT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支出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2%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9" name="Shape 131"/>
          <p:cNvSpPr/>
          <p:nvPr/>
        </p:nvSpPr>
        <p:spPr>
          <a:xfrm>
            <a:off x="23792121" y="7407479"/>
            <a:ext cx="126268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2015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年我国信息市场占全球市场的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3.4%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0" name="Shape 131"/>
          <p:cNvSpPr/>
          <p:nvPr/>
        </p:nvSpPr>
        <p:spPr>
          <a:xfrm>
            <a:off x="23792121" y="4689065"/>
            <a:ext cx="1434687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2015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年全球信息安全支出占整个</a:t>
            </a:r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IT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支出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3.96%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23792121" y="8766686"/>
            <a:ext cx="1672252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棱镜门之后国家级攻击从怀疑成为现实，对抗成为常态</a:t>
            </a:r>
            <a:endParaRPr sz="5400" dirty="0">
              <a:solidFill>
                <a:srgbClr val="DCDEE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3" name="Shape 131"/>
          <p:cNvSpPr/>
          <p:nvPr/>
        </p:nvSpPr>
        <p:spPr>
          <a:xfrm>
            <a:off x="23792121" y="10125893"/>
            <a:ext cx="1049005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黑产猖獗，保守估计规模已达千亿</a:t>
            </a:r>
            <a:endParaRPr sz="5400" dirty="0">
              <a:solidFill>
                <a:srgbClr val="DCDEE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4" name="Shape 131"/>
          <p:cNvSpPr/>
          <p:nvPr/>
        </p:nvSpPr>
        <p:spPr>
          <a:xfrm>
            <a:off x="23792121" y="11485101"/>
            <a:ext cx="1118254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《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网络安全法</a:t>
            </a:r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》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合规性要求大大提升</a:t>
            </a:r>
            <a:endParaRPr sz="5400" dirty="0">
              <a:solidFill>
                <a:srgbClr val="DCDEE0"/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74086276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1"/>
          <p:cNvSpPr/>
          <p:nvPr/>
        </p:nvSpPr>
        <p:spPr>
          <a:xfrm>
            <a:off x="4250831" y="4365411"/>
            <a:ext cx="9128286" cy="150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7000" dirty="0"/>
              <a:t>春天？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479" y="5971985"/>
            <a:ext cx="8758989" cy="655672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5397" y="5868387"/>
            <a:ext cx="9227221" cy="6660327"/>
          </a:xfrm>
          <a:prstGeom prst="rect">
            <a:avLst/>
          </a:prstGeom>
        </p:spPr>
      </p:pic>
      <p:sp>
        <p:nvSpPr>
          <p:cNvPr id="18" name="Shape 121"/>
          <p:cNvSpPr/>
          <p:nvPr/>
        </p:nvSpPr>
        <p:spPr>
          <a:xfrm>
            <a:off x="16444332" y="4433667"/>
            <a:ext cx="9128286" cy="136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7000" dirty="0"/>
              <a:t>还是？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0779" y="5971986"/>
            <a:ext cx="9136790" cy="6556728"/>
          </a:xfrm>
          <a:prstGeom prst="rect">
            <a:avLst/>
          </a:prstGeom>
        </p:spPr>
      </p:pic>
      <p:sp>
        <p:nvSpPr>
          <p:cNvPr id="21" name="Shape 121"/>
          <p:cNvSpPr/>
          <p:nvPr/>
        </p:nvSpPr>
        <p:spPr>
          <a:xfrm>
            <a:off x="28637833" y="4433667"/>
            <a:ext cx="9128286" cy="136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7000" dirty="0"/>
              <a:t>还是？</a:t>
            </a:r>
          </a:p>
        </p:txBody>
      </p:sp>
    </p:spTree>
    <p:extLst>
      <p:ext uri="{BB962C8B-B14F-4D97-AF65-F5344CB8AC3E}">
        <p14:creationId xmlns:p14="http://schemas.microsoft.com/office/powerpoint/2010/main" val="275091245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261656" y="450010"/>
            <a:ext cx="523220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国际安全投资情况</a:t>
            </a:r>
            <a:endParaRPr dirty="0"/>
          </a:p>
        </p:txBody>
      </p:sp>
      <p:pic>
        <p:nvPicPr>
          <p:cNvPr id="19" name="Picture 2" descr="https://cbi-blog.s3.amazonaws.com/blog/wp-content/uploads/2016/07/Cybersecurity-Global-Yearly-Financing-History-2012-2016YT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57" y="4668985"/>
            <a:ext cx="14006830" cy="764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ybersecurity Corporate Yearly Financing History 2012-2016YT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8957" y="4668985"/>
            <a:ext cx="13001422" cy="764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131"/>
          <p:cNvSpPr/>
          <p:nvPr/>
        </p:nvSpPr>
        <p:spPr>
          <a:xfrm>
            <a:off x="6982669" y="2482554"/>
            <a:ext cx="779700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6000" dirty="0"/>
              <a:t>全球网络安全投资情况</a:t>
            </a:r>
            <a:endParaRPr sz="6000" dirty="0"/>
          </a:p>
        </p:txBody>
      </p:sp>
      <p:sp>
        <p:nvSpPr>
          <p:cNvPr id="23" name="Shape 131"/>
          <p:cNvSpPr/>
          <p:nvPr/>
        </p:nvSpPr>
        <p:spPr>
          <a:xfrm>
            <a:off x="25863965" y="2512248"/>
            <a:ext cx="933588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6000" dirty="0"/>
              <a:t>全球网络安全公司投资情况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5605078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261656" y="450010"/>
            <a:ext cx="523220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国际安全投资情况</a:t>
            </a:r>
            <a:endParaRPr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192" y="8177031"/>
            <a:ext cx="5029363" cy="3060464"/>
          </a:xfrm>
          <a:prstGeom prst="rect">
            <a:avLst/>
          </a:prstGeom>
        </p:spPr>
      </p:pic>
      <p:pic>
        <p:nvPicPr>
          <p:cNvPr id="20" name="Picture 2" descr="Cybersecurity Global Deal Share By Stage 2012-2016YT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63" y="4384042"/>
            <a:ext cx="15690292" cy="870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135" y="4384042"/>
            <a:ext cx="16271513" cy="8706316"/>
          </a:xfrm>
          <a:prstGeom prst="rect">
            <a:avLst/>
          </a:prstGeom>
        </p:spPr>
      </p:pic>
      <p:sp>
        <p:nvSpPr>
          <p:cNvPr id="8" name="Shape 131"/>
          <p:cNvSpPr/>
          <p:nvPr/>
        </p:nvSpPr>
        <p:spPr>
          <a:xfrm>
            <a:off x="5960458" y="2488608"/>
            <a:ext cx="1010533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6000" dirty="0"/>
              <a:t>投资交易数投资阶段情况分布</a:t>
            </a:r>
            <a:endParaRPr sz="6000" dirty="0"/>
          </a:p>
        </p:txBody>
      </p:sp>
      <p:sp>
        <p:nvSpPr>
          <p:cNvPr id="9" name="Shape 131"/>
          <p:cNvSpPr/>
          <p:nvPr/>
        </p:nvSpPr>
        <p:spPr>
          <a:xfrm>
            <a:off x="25543946" y="2641008"/>
            <a:ext cx="933588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6000" dirty="0"/>
              <a:t>投资金额投资阶段情况分布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22622864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261656" y="450010"/>
            <a:ext cx="1036181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相对有限的市场对创业公司难度巨大</a:t>
            </a:r>
            <a:endParaRPr dirty="0"/>
          </a:p>
        </p:txBody>
      </p:sp>
      <p:sp>
        <p:nvSpPr>
          <p:cNvPr id="6" name="Shape 131"/>
          <p:cNvSpPr/>
          <p:nvPr/>
        </p:nvSpPr>
        <p:spPr>
          <a:xfrm>
            <a:off x="3718942" y="6612074"/>
            <a:ext cx="16169257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XX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拥有完善的专业安全产品线，横跨防火墙</a:t>
            </a:r>
            <a:r>
              <a:rPr lang="en-US" altLang="zh-CN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/UTM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、入侵检测管理、网络审计、终端管理、加密认证等技术领域，共有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百余个产品型号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并根据客户需求不断增加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altLang="zh-CN" sz="5400" dirty="0">
              <a:solidFill>
                <a:srgbClr val="DCDEE0"/>
              </a:solidFill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目前，公司在全国各省市自治区设立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三十多家分支机构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，拥有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覆盖全国的渠道和售后服务体系 </a:t>
            </a:r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469" y="4623990"/>
            <a:ext cx="13485031" cy="8205901"/>
          </a:xfrm>
          <a:prstGeom prst="rect">
            <a:avLst/>
          </a:prstGeom>
        </p:spPr>
      </p:pic>
      <p:sp>
        <p:nvSpPr>
          <p:cNvPr id="10" name="Shape 131"/>
          <p:cNvSpPr/>
          <p:nvPr/>
        </p:nvSpPr>
        <p:spPr>
          <a:xfrm>
            <a:off x="17889619" y="2667153"/>
            <a:ext cx="62581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6000" dirty="0"/>
              <a:t>蚂蚁和大象的故事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99532525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261656" y="450010"/>
            <a:ext cx="266739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关于坚持</a:t>
            </a:r>
            <a:endParaRPr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79" y="5124583"/>
            <a:ext cx="14530721" cy="6570112"/>
          </a:xfrm>
          <a:prstGeom prst="rect">
            <a:avLst/>
          </a:prstGeom>
        </p:spPr>
      </p:pic>
      <p:sp>
        <p:nvSpPr>
          <p:cNvPr id="8" name="Shape 131"/>
          <p:cNvSpPr/>
          <p:nvPr/>
        </p:nvSpPr>
        <p:spPr>
          <a:xfrm>
            <a:off x="23792121" y="6048272"/>
            <a:ext cx="706924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天融信成立于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1995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年 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Shape 131"/>
          <p:cNvSpPr/>
          <p:nvPr/>
        </p:nvSpPr>
        <p:spPr>
          <a:xfrm>
            <a:off x="23792121" y="7407479"/>
            <a:ext cx="755495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绿盟科技成立于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2000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年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" name="Shape 131"/>
          <p:cNvSpPr/>
          <p:nvPr/>
        </p:nvSpPr>
        <p:spPr>
          <a:xfrm>
            <a:off x="23792121" y="4689065"/>
            <a:ext cx="755335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启明星辰成立于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1996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年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3" name="Shape 131"/>
          <p:cNvSpPr/>
          <p:nvPr/>
        </p:nvSpPr>
        <p:spPr>
          <a:xfrm>
            <a:off x="23792121" y="8766686"/>
            <a:ext cx="686085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深信服成立于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2000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年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" name="Shape 131"/>
          <p:cNvSpPr/>
          <p:nvPr/>
        </p:nvSpPr>
        <p:spPr>
          <a:xfrm>
            <a:off x="23792121" y="10125893"/>
            <a:ext cx="755335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安恒信息成立于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2007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年</a:t>
            </a:r>
          </a:p>
        </p:txBody>
      </p:sp>
      <p:sp>
        <p:nvSpPr>
          <p:cNvPr id="15" name="Shape 131"/>
          <p:cNvSpPr/>
          <p:nvPr/>
        </p:nvSpPr>
        <p:spPr>
          <a:xfrm>
            <a:off x="23792121" y="11485101"/>
            <a:ext cx="61683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安天成立于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2000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330389502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261656" y="450010"/>
            <a:ext cx="266739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关于价值</a:t>
            </a:r>
            <a:endParaRPr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18" y="4968921"/>
            <a:ext cx="18623287" cy="7941637"/>
          </a:xfrm>
          <a:prstGeom prst="rect">
            <a:avLst/>
          </a:prstGeom>
        </p:spPr>
      </p:pic>
      <p:sp>
        <p:nvSpPr>
          <p:cNvPr id="17" name="Shape 131"/>
          <p:cNvSpPr/>
          <p:nvPr/>
        </p:nvSpPr>
        <p:spPr>
          <a:xfrm>
            <a:off x="23792121" y="7407479"/>
            <a:ext cx="982801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国瑞信安被并购市盈率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18.74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倍</a:t>
            </a:r>
          </a:p>
        </p:txBody>
      </p:sp>
      <p:sp>
        <p:nvSpPr>
          <p:cNvPr id="18" name="Shape 131"/>
          <p:cNvSpPr/>
          <p:nvPr/>
        </p:nvSpPr>
        <p:spPr>
          <a:xfrm>
            <a:off x="23792121" y="6048272"/>
            <a:ext cx="913551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天融信被并购市盈率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19.43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倍</a:t>
            </a:r>
            <a:endParaRPr sz="54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9" name="Shape 131"/>
          <p:cNvSpPr/>
          <p:nvPr/>
        </p:nvSpPr>
        <p:spPr>
          <a:xfrm>
            <a:off x="23792121" y="8766686"/>
            <a:ext cx="913551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亿赛通被并购市盈率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15.96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倍</a:t>
            </a:r>
          </a:p>
        </p:txBody>
      </p:sp>
      <p:sp>
        <p:nvSpPr>
          <p:cNvPr id="20" name="Shape 131"/>
          <p:cNvSpPr/>
          <p:nvPr/>
        </p:nvSpPr>
        <p:spPr>
          <a:xfrm>
            <a:off x="23792121" y="10125893"/>
            <a:ext cx="982801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400" dirty="0">
                <a:solidFill>
                  <a:srgbClr val="DCDEE0"/>
                </a:solidFill>
                <a:latin typeface="Microsoft YaHei"/>
                <a:ea typeface="Microsoft YaHei"/>
                <a:cs typeface="Microsoft YaHei"/>
              </a:rPr>
              <a:t>江南信安被并购市盈率 </a:t>
            </a:r>
            <a:r>
              <a:rPr lang="en-US" altLang="zh-CN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20.67</a:t>
            </a:r>
            <a:r>
              <a:rPr lang="zh-CN" altLang="en-US" sz="5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倍</a:t>
            </a:r>
          </a:p>
        </p:txBody>
      </p:sp>
    </p:spTree>
    <p:extLst>
      <p:ext uri="{BB962C8B-B14F-4D97-AF65-F5344CB8AC3E}">
        <p14:creationId xmlns:p14="http://schemas.microsoft.com/office/powerpoint/2010/main" val="4044719833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450</Words>
  <Application>Microsoft Office PowerPoint</Application>
  <PresentationFormat>自定义</PresentationFormat>
  <Paragraphs>66</Paragraphs>
  <Slides>11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Freebuf-new</cp:lastModifiedBy>
  <cp:revision>28</cp:revision>
  <dcterms:modified xsi:type="dcterms:W3CDTF">2016-12-21T03:46:46Z</dcterms:modified>
</cp:coreProperties>
</file>